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ejaVu Serif" panose="020B0604020202020204" charset="0"/>
      <p:regular r:id="rId26"/>
    </p:embeddedFont>
    <p:embeddedFont>
      <p:font typeface="DejaVu Serif Bold" panose="020B0604020202020204" charset="0"/>
      <p:regular r:id="rId27"/>
    </p:embeddedFont>
    <p:embeddedFont>
      <p:font typeface="Inter" panose="020B0604020202020204" charset="0"/>
      <p:regular r:id="rId28"/>
    </p:embeddedFont>
    <p:embeddedFont>
      <p:font typeface="Inter Bold" panose="020B0604020202020204" charset="0"/>
      <p:regular r:id="rId29"/>
    </p:embeddedFont>
    <p:embeddedFont>
      <p:font typeface="Noto Sans Bold" panose="020B0604020202020204" charset="0"/>
      <p:regular r:id="rId30"/>
    </p:embeddedFont>
    <p:embeddedFont>
      <p:font typeface="Noto Serif Display" panose="020B0604020202020204"/>
      <p:regular r:id="rId31"/>
    </p:embeddedFont>
    <p:embeddedFont>
      <p:font typeface="Noto Serif Display Bold" panose="020B06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7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1717"/>
            <a:ext cx="18288000" cy="10358717"/>
            <a:chOff x="0" y="0"/>
            <a:chExt cx="1896367" cy="1074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6367" cy="1074143"/>
            </a:xfrm>
            <a:custGeom>
              <a:avLst/>
              <a:gdLst/>
              <a:ahLst/>
              <a:cxnLst/>
              <a:rect l="l" t="t" r="r" b="b"/>
              <a:pathLst>
                <a:path w="1896367" h="1074143">
                  <a:moveTo>
                    <a:pt x="9737" y="0"/>
                  </a:moveTo>
                  <a:lnTo>
                    <a:pt x="1886630" y="0"/>
                  </a:lnTo>
                  <a:cubicBezTo>
                    <a:pt x="1889213" y="0"/>
                    <a:pt x="1891689" y="1026"/>
                    <a:pt x="1893515" y="2852"/>
                  </a:cubicBezTo>
                  <a:cubicBezTo>
                    <a:pt x="1895341" y="4678"/>
                    <a:pt x="1896367" y="7154"/>
                    <a:pt x="1896367" y="9737"/>
                  </a:cubicBezTo>
                  <a:lnTo>
                    <a:pt x="1896367" y="1064406"/>
                  </a:lnTo>
                  <a:cubicBezTo>
                    <a:pt x="1896367" y="1069784"/>
                    <a:pt x="1892008" y="1074143"/>
                    <a:pt x="1886630" y="1074143"/>
                  </a:cubicBezTo>
                  <a:lnTo>
                    <a:pt x="9737" y="1074143"/>
                  </a:lnTo>
                  <a:cubicBezTo>
                    <a:pt x="4359" y="1074143"/>
                    <a:pt x="0" y="1069784"/>
                    <a:pt x="0" y="1064406"/>
                  </a:cubicBezTo>
                  <a:lnTo>
                    <a:pt x="0" y="9737"/>
                  </a:lnTo>
                  <a:cubicBezTo>
                    <a:pt x="0" y="4359"/>
                    <a:pt x="4359" y="0"/>
                    <a:pt x="9737" y="0"/>
                  </a:cubicBezTo>
                  <a:close/>
                </a:path>
              </a:pathLst>
            </a:custGeom>
            <a:blipFill>
              <a:blip r:embed="rId2"/>
              <a:stretch>
                <a:fillRect t="-5297" b="-529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104709" y="4938077"/>
            <a:ext cx="7858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992" y="1131593"/>
            <a:ext cx="10926996" cy="2369260"/>
            <a:chOff x="0" y="0"/>
            <a:chExt cx="2877892" cy="624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77892" cy="624003"/>
            </a:xfrm>
            <a:custGeom>
              <a:avLst/>
              <a:gdLst/>
              <a:ahLst/>
              <a:cxnLst/>
              <a:rect l="l" t="t" r="r" b="b"/>
              <a:pathLst>
                <a:path w="2877892" h="624003">
                  <a:moveTo>
                    <a:pt x="0" y="0"/>
                  </a:moveTo>
                  <a:lnTo>
                    <a:pt x="2674692" y="0"/>
                  </a:lnTo>
                  <a:lnTo>
                    <a:pt x="2877892" y="312001"/>
                  </a:lnTo>
                  <a:lnTo>
                    <a:pt x="2674692" y="624003"/>
                  </a:lnTo>
                  <a:lnTo>
                    <a:pt x="0" y="624003"/>
                  </a:lnTo>
                  <a:lnTo>
                    <a:pt x="203200" y="312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CC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2623892" cy="681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264669"/>
            <a:ext cx="9679581" cy="1988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II. PHÂN TÍCH KỸ THUẬT TẤN CÔNG CLICKJACKING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695825"/>
            <a:ext cx="1020579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CÁC KỸ THUẬT CLICKJACKING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68491" y="6924675"/>
            <a:ext cx="1222415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MÔ PHỎNG TẤN CÔNG ĐIỂN HÌNH </a:t>
            </a:r>
          </a:p>
          <a:p>
            <a:pPr algn="ctr">
              <a:lnSpc>
                <a:spcPts val="6300"/>
              </a:lnSpc>
            </a:pPr>
            <a:endParaRPr lang="en-US" sz="4500" b="1" dirty="0">
              <a:solidFill>
                <a:srgbClr val="000000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67250" y="1954868"/>
            <a:ext cx="14832556" cy="0"/>
          </a:xfrm>
          <a:prstGeom prst="line">
            <a:avLst/>
          </a:prstGeom>
          <a:ln w="57150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313884" y="1525220"/>
            <a:ext cx="895491" cy="89549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9470" y="1549119"/>
            <a:ext cx="895491" cy="89549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411896" y="1488143"/>
            <a:ext cx="933450" cy="9334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4020" y="2420710"/>
            <a:ext cx="695218" cy="7767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73711" y="2444610"/>
            <a:ext cx="695218" cy="7767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39606" y="2420710"/>
            <a:ext cx="695218" cy="77678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103969" y="3308974"/>
            <a:ext cx="6626687" cy="43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Kỹ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thuật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cơ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bản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- Iframe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trong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suốt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09375" y="250559"/>
            <a:ext cx="11037878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4975" b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CÁC KỸ THUẬT CLICKJACKING</a:t>
            </a:r>
          </a:p>
          <a:p>
            <a:pPr algn="l">
              <a:lnSpc>
                <a:spcPts val="5970"/>
              </a:lnSpc>
            </a:pPr>
            <a:endParaRPr lang="en-US" sz="4975" b="1">
              <a:solidFill>
                <a:srgbClr val="3F284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69119" y="1753552"/>
            <a:ext cx="585021" cy="38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94705" y="1736459"/>
            <a:ext cx="585021" cy="38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73711" y="1728173"/>
            <a:ext cx="6098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8700" y="4017134"/>
            <a:ext cx="4042897" cy="5742869"/>
          </a:xfrm>
          <a:custGeom>
            <a:avLst/>
            <a:gdLst/>
            <a:ahLst/>
            <a:cxnLst/>
            <a:rect l="l" t="t" r="r" b="b"/>
            <a:pathLst>
              <a:path w="4042897" h="5742869">
                <a:moveTo>
                  <a:pt x="0" y="0"/>
                </a:moveTo>
                <a:lnTo>
                  <a:pt x="4042897" y="0"/>
                </a:lnTo>
                <a:lnTo>
                  <a:pt x="4042897" y="5742869"/>
                </a:lnTo>
                <a:lnTo>
                  <a:pt x="0" y="574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75" t="-64716" r="-143302" b="-36748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1154323" y="4147611"/>
            <a:ext cx="3645850" cy="524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Kẻ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tấn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công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nhúng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trang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mục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tiêu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vào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một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thẻ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`&lt;iframe&gt;`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trên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trang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mồi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và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sử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dụng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CSS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để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làm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iframe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trở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nên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trong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suốt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(opacity: 0).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Người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dùng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không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nhìn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thấy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iframe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nhưng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các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hành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động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như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nhấp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chuột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vẫn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ảnh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hưởng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đến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nội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dung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mục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tiêu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trong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iframe.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21617" y="3308974"/>
            <a:ext cx="6626687" cy="87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Chỉ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số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Z (Z-index)</a:t>
            </a:r>
          </a:p>
          <a:p>
            <a:pPr algn="ctr">
              <a:lnSpc>
                <a:spcPts val="3491"/>
              </a:lnSpc>
            </a:pPr>
            <a:endParaRPr lang="en-US" sz="2494" b="1" dirty="0">
              <a:solidFill>
                <a:srgbClr val="3F284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7154286" y="4017134"/>
            <a:ext cx="4042897" cy="5742869"/>
          </a:xfrm>
          <a:custGeom>
            <a:avLst/>
            <a:gdLst/>
            <a:ahLst/>
            <a:cxnLst/>
            <a:rect l="l" t="t" r="r" b="b"/>
            <a:pathLst>
              <a:path w="4042897" h="5742869">
                <a:moveTo>
                  <a:pt x="0" y="0"/>
                </a:moveTo>
                <a:lnTo>
                  <a:pt x="4042897" y="0"/>
                </a:lnTo>
                <a:lnTo>
                  <a:pt x="4042897" y="5742869"/>
                </a:lnTo>
                <a:lnTo>
                  <a:pt x="0" y="574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75" t="-64716" r="-143302" b="-36748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7279909" y="4147611"/>
            <a:ext cx="3645850" cy="524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Z-index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được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sử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dụng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để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điều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chỉnh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thứ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tự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chồng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lấp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của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các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phần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tử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Trong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Clickjacking,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kẻ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tấn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công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đặt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iframe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độc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hại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(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ẩn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với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z-index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cao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hơn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lên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trên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phần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tử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mồi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(z-index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thấp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hơn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),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làm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người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dùng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vô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tình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tương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tác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với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nội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dung iframe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thay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vì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phần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tử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mồi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70188" y="3308974"/>
            <a:ext cx="6626687" cy="87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Các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kỹ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thuật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nâng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cao</a:t>
            </a: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ctr">
              <a:lnSpc>
                <a:spcPts val="3491"/>
              </a:lnSpc>
            </a:pPr>
            <a:endParaRPr lang="en-US" sz="2494" b="1" dirty="0">
              <a:solidFill>
                <a:srgbClr val="3F284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3002856" y="4017134"/>
            <a:ext cx="4042897" cy="5742869"/>
          </a:xfrm>
          <a:custGeom>
            <a:avLst/>
            <a:gdLst/>
            <a:ahLst/>
            <a:cxnLst/>
            <a:rect l="l" t="t" r="r" b="b"/>
            <a:pathLst>
              <a:path w="4042897" h="5742869">
                <a:moveTo>
                  <a:pt x="0" y="0"/>
                </a:moveTo>
                <a:lnTo>
                  <a:pt x="4042898" y="0"/>
                </a:lnTo>
                <a:lnTo>
                  <a:pt x="4042898" y="5742869"/>
                </a:lnTo>
                <a:lnTo>
                  <a:pt x="0" y="574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75" t="-64716" r="-143302" b="-36748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12962683" y="4366686"/>
            <a:ext cx="3917275" cy="4803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ctr">
              <a:lnSpc>
                <a:spcPts val="3500"/>
              </a:lnSpc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Cursorjacking</a:t>
            </a:r>
            <a:endParaRPr lang="en-US" sz="2500" dirty="0">
              <a:solidFill>
                <a:srgbClr val="000000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ctr"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ctr"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ctr"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marL="539754" lvl="1" indent="-269877" algn="ctr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Quick jacking (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hoặc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Rapid Clickjacking</a:t>
            </a:r>
          </a:p>
          <a:p>
            <a:pPr algn="ctr"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ctr"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marL="539754" lvl="1" indent="-269877" algn="ctr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Clickjacking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kết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hợp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với</a:t>
            </a:r>
            <a:r>
              <a:rPr lang="en-US" sz="2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XSS (Cross-Site Scripting):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/>
      <p:bldP spid="21" grpId="0"/>
      <p:bldP spid="2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2695" y="2098533"/>
            <a:ext cx="8647939" cy="4848569"/>
          </a:xfrm>
          <a:custGeom>
            <a:avLst/>
            <a:gdLst/>
            <a:ahLst/>
            <a:cxnLst/>
            <a:rect l="l" t="t" r="r" b="b"/>
            <a:pathLst>
              <a:path w="8647939" h="4848569">
                <a:moveTo>
                  <a:pt x="0" y="0"/>
                </a:moveTo>
                <a:lnTo>
                  <a:pt x="8647939" y="0"/>
                </a:lnTo>
                <a:lnTo>
                  <a:pt x="8647939" y="4848568"/>
                </a:lnTo>
                <a:lnTo>
                  <a:pt x="0" y="4848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49932" y="2043422"/>
            <a:ext cx="8136981" cy="5058894"/>
          </a:xfrm>
          <a:custGeom>
            <a:avLst/>
            <a:gdLst/>
            <a:ahLst/>
            <a:cxnLst/>
            <a:rect l="l" t="t" r="r" b="b"/>
            <a:pathLst>
              <a:path w="8136981" h="5058894">
                <a:moveTo>
                  <a:pt x="0" y="0"/>
                </a:moveTo>
                <a:lnTo>
                  <a:pt x="8136981" y="0"/>
                </a:lnTo>
                <a:lnTo>
                  <a:pt x="8136981" y="5058894"/>
                </a:lnTo>
                <a:lnTo>
                  <a:pt x="0" y="5058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87998" y="1019175"/>
            <a:ext cx="144075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4975" b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MÔ PHỎNG KỸ THUẬT TẤN CÔNG CƠ BẢN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202" y="7054691"/>
            <a:ext cx="17931596" cy="348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 dirty="0" err="1">
                <a:solidFill>
                  <a:srgbClr val="3F284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Giải</a:t>
            </a:r>
            <a:r>
              <a:rPr lang="en-US" sz="2500" b="1" dirty="0">
                <a:solidFill>
                  <a:srgbClr val="3F284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sz="2500" b="1" dirty="0" err="1">
                <a:solidFill>
                  <a:srgbClr val="3F284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thích</a:t>
            </a:r>
            <a:r>
              <a:rPr lang="en-US" sz="2500" b="1" dirty="0">
                <a:solidFill>
                  <a:srgbClr val="3F284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sz="2500" b="1" dirty="0" err="1">
                <a:solidFill>
                  <a:srgbClr val="3F284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mã</a:t>
            </a:r>
            <a:r>
              <a:rPr lang="en-US" sz="2500" b="1" dirty="0">
                <a:solidFill>
                  <a:srgbClr val="3F284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sz="2500" b="1" dirty="0" err="1">
                <a:solidFill>
                  <a:srgbClr val="3F284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nguồn</a:t>
            </a:r>
            <a:r>
              <a:rPr lang="en-US" sz="2500" b="1" dirty="0">
                <a:solidFill>
                  <a:srgbClr val="3F284B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:</a:t>
            </a:r>
          </a:p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-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Trong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attacker.html,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chúng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ta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tạo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một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iframe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với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id="overlay"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và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đặt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thuộc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tính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src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là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victim.html.</a:t>
            </a:r>
          </a:p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-CSS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được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sử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dụng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để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định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vị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iframe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bằng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position: absolute, top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và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left.</a:t>
            </a:r>
          </a:p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-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Quan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trọng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nhất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là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opacity: 0.5.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Trong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tấn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công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thực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tế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,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giá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trị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này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sẽ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là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0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để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iframe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hoàn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toàn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trong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suốt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.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trong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demo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đặt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giá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trị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này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là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0.5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để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có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thể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thấy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iframe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trong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quá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trình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demo.</a:t>
            </a:r>
          </a:p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-z-index: 1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đảm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bảo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iframe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nằm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trên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cùng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của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2500" dirty="0" err="1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trang</a:t>
            </a:r>
            <a:r>
              <a:rPr lang="en-US" sz="2500" dirty="0">
                <a:solidFill>
                  <a:srgbClr val="3F284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web.</a:t>
            </a:r>
          </a:p>
          <a:p>
            <a:pPr algn="ctr">
              <a:lnSpc>
                <a:spcPts val="3500"/>
              </a:lnSpc>
            </a:pPr>
            <a:endParaRPr lang="en-US" sz="2500" dirty="0">
              <a:solidFill>
                <a:srgbClr val="3F284B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  <a:p>
            <a:pPr algn="ctr">
              <a:lnSpc>
                <a:spcPts val="3500"/>
              </a:lnSpc>
            </a:pPr>
            <a:endParaRPr lang="en-US" sz="2500" dirty="0">
              <a:solidFill>
                <a:srgbClr val="3F284B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492" y="4016879"/>
            <a:ext cx="8396793" cy="3760678"/>
          </a:xfrm>
          <a:custGeom>
            <a:avLst/>
            <a:gdLst/>
            <a:ahLst/>
            <a:cxnLst/>
            <a:rect l="l" t="t" r="r" b="b"/>
            <a:pathLst>
              <a:path w="8396793" h="3760678">
                <a:moveTo>
                  <a:pt x="0" y="0"/>
                </a:moveTo>
                <a:lnTo>
                  <a:pt x="8396793" y="0"/>
                </a:lnTo>
                <a:lnTo>
                  <a:pt x="8396793" y="3760679"/>
                </a:lnTo>
                <a:lnTo>
                  <a:pt x="0" y="3760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4723654"/>
            <a:ext cx="8896035" cy="3053903"/>
          </a:xfrm>
          <a:custGeom>
            <a:avLst/>
            <a:gdLst/>
            <a:ahLst/>
            <a:cxnLst/>
            <a:rect l="l" t="t" r="r" b="b"/>
            <a:pathLst>
              <a:path w="8896035" h="3053903">
                <a:moveTo>
                  <a:pt x="0" y="0"/>
                </a:moveTo>
                <a:lnTo>
                  <a:pt x="8896035" y="0"/>
                </a:lnTo>
                <a:lnTo>
                  <a:pt x="8896035" y="3053904"/>
                </a:lnTo>
                <a:lnTo>
                  <a:pt x="0" y="305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8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7207" y="2382289"/>
            <a:ext cx="8396793" cy="163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2996" b="1" spc="128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Bước</a:t>
            </a:r>
            <a:r>
              <a:rPr lang="en-US" sz="2996" b="1" spc="128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 1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tạo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lưu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hai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file victim.html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attacker.html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vào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cùng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một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thư</a:t>
            </a:r>
            <a:r>
              <a:rPr lang="en-US" sz="2996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6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mục</a:t>
            </a:r>
            <a:endParaRPr lang="en-US" sz="2996" spc="128" dirty="0">
              <a:solidFill>
                <a:srgbClr val="3F284B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4375"/>
              </a:lnSpc>
            </a:pPr>
            <a:endParaRPr lang="en-US" sz="2996" spc="128" dirty="0">
              <a:solidFill>
                <a:srgbClr val="3F284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87998" y="1019175"/>
            <a:ext cx="144075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4975" b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QUÁ TRÌNH DEMO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15348" y="2698828"/>
            <a:ext cx="8753340" cy="148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Mở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victim.html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bằng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trình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duyệt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ta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sẽ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thấy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nội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dung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hiển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thị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</a:p>
          <a:p>
            <a:pPr algn="ctr">
              <a:lnSpc>
                <a:spcPts val="3920"/>
              </a:lnSpc>
            </a:pPr>
            <a:endParaRPr lang="en-US" sz="2800" dirty="0">
              <a:solidFill>
                <a:srgbClr val="3F284B"/>
              </a:solidFill>
              <a:latin typeface="DejaVu Serif"/>
              <a:ea typeface="DejaVu Serif"/>
              <a:cs typeface="DejaVu Serif"/>
              <a:sym typeface="DejaVu Seri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5267" y="8569647"/>
            <a:ext cx="1608473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 web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mục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tiêu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(victim.html):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Đây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web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mà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chúng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ta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muốn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người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tương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tác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"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một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cách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vô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ý".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Ví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dụ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một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nút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"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Xác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nhận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chuyển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tiền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"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"Like </a:t>
            </a:r>
            <a:r>
              <a:rPr lang="en-US" sz="29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fanpage</a:t>
            </a:r>
            <a:r>
              <a:rPr lang="en-US" sz="29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".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805" y="6218394"/>
            <a:ext cx="8210464" cy="3399974"/>
          </a:xfrm>
          <a:custGeom>
            <a:avLst/>
            <a:gdLst/>
            <a:ahLst/>
            <a:cxnLst/>
            <a:rect l="l" t="t" r="r" b="b"/>
            <a:pathLst>
              <a:path w="8210464" h="3399974">
                <a:moveTo>
                  <a:pt x="0" y="0"/>
                </a:moveTo>
                <a:lnTo>
                  <a:pt x="8210464" y="0"/>
                </a:lnTo>
                <a:lnTo>
                  <a:pt x="8210464" y="3399974"/>
                </a:lnTo>
                <a:lnTo>
                  <a:pt x="0" y="3399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95215" y="2033174"/>
            <a:ext cx="8396793" cy="108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2996" b="1" spc="128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Bước 2</a:t>
            </a:r>
            <a:r>
              <a:rPr lang="en-US" sz="2996" spc="128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: Mở attacker.html bằng trình duyệt </a:t>
            </a:r>
          </a:p>
          <a:p>
            <a:pPr algn="l">
              <a:lnSpc>
                <a:spcPts val="4375"/>
              </a:lnSpc>
            </a:pPr>
            <a:endParaRPr lang="en-US" sz="2996" spc="128">
              <a:solidFill>
                <a:srgbClr val="3F284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4632" y="2042699"/>
            <a:ext cx="10080027" cy="395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</a:p>
          <a:p>
            <a:pPr algn="ctr">
              <a:lnSpc>
                <a:spcPts val="3920"/>
              </a:lnSpc>
            </a:pP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Trình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duyệt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sẽ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hiện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thị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như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trên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.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Bạn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sẽ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thấy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trang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"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Đây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là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trang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web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mà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bạn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nhìn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thấy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"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và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một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phần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của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trang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"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Đây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là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trang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web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mục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tiêu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" (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nút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"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Xác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nhận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chuyển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tiền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")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bị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che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phủ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bởi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iframe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trong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suốt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.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thay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vào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đó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chúng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ta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chỉ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thấy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nút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“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nhấp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vào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đây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để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nhận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quà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!”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nhưng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thực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chất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nó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là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nút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xác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nhận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chuyển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800" dirty="0" err="1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tiền</a:t>
            </a:r>
            <a:r>
              <a:rPr lang="en-US" sz="2800" dirty="0">
                <a:solidFill>
                  <a:srgbClr val="3F284B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</a:p>
          <a:p>
            <a:pPr algn="ctr">
              <a:lnSpc>
                <a:spcPts val="3920"/>
              </a:lnSpc>
            </a:pPr>
            <a:endParaRPr lang="en-US" sz="2800" dirty="0">
              <a:solidFill>
                <a:srgbClr val="3F284B"/>
              </a:solidFill>
              <a:latin typeface="DejaVu Serif"/>
              <a:ea typeface="DejaVu Serif"/>
              <a:cs typeface="DejaVu Serif"/>
              <a:sym typeface="DejaVu Serif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91758" y="4891884"/>
            <a:ext cx="3707051" cy="357730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0587549" y="2772504"/>
            <a:ext cx="7502998" cy="2119380"/>
          </a:xfrm>
          <a:custGeom>
            <a:avLst/>
            <a:gdLst/>
            <a:ahLst/>
            <a:cxnLst/>
            <a:rect l="l" t="t" r="r" b="b"/>
            <a:pathLst>
              <a:path w="7502998" h="2119380">
                <a:moveTo>
                  <a:pt x="0" y="0"/>
                </a:moveTo>
                <a:lnTo>
                  <a:pt x="7502997" y="0"/>
                </a:lnTo>
                <a:lnTo>
                  <a:pt x="7502997" y="2119379"/>
                </a:lnTo>
                <a:lnTo>
                  <a:pt x="0" y="2119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251"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17749" y="2533501"/>
            <a:ext cx="2456648" cy="23583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87998" y="1019175"/>
            <a:ext cx="144075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4975" b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QUÁ TRÌNH DEMO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50663" y="6785759"/>
            <a:ext cx="8308637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endParaRPr dirty="0"/>
          </a:p>
          <a:p>
            <a:pPr algn="ctr">
              <a:lnSpc>
                <a:spcPts val="4199"/>
              </a:lnSpc>
            </a:pP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-Trang web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tấn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công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(attacker.html):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Đây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web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mà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người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nhìn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thấy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tương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tác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Nó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chứa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iframe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trong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suốt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che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phủ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lên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một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phần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của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spc="128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999" spc="128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web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spc="128" dirty="0">
              <a:solidFill>
                <a:srgbClr val="3F284B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2094" y="5143500"/>
            <a:ext cx="10438872" cy="3768546"/>
          </a:xfrm>
          <a:custGeom>
            <a:avLst/>
            <a:gdLst/>
            <a:ahLst/>
            <a:cxnLst/>
            <a:rect l="l" t="t" r="r" b="b"/>
            <a:pathLst>
              <a:path w="10438872" h="3768546">
                <a:moveTo>
                  <a:pt x="0" y="0"/>
                </a:moveTo>
                <a:lnTo>
                  <a:pt x="10438872" y="0"/>
                </a:lnTo>
                <a:lnTo>
                  <a:pt x="10438872" y="3768546"/>
                </a:lnTo>
                <a:lnTo>
                  <a:pt x="0" y="3768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87998" y="1019175"/>
            <a:ext cx="144075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4975" b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QUÁ TRÌNH 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7610" y="2135144"/>
            <a:ext cx="17105385" cy="205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Khi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bạn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nhấp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vào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bất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kỳ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đâu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trong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khu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vực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iframe,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bạn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thực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sự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đang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nhấp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vào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nút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"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Xác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nhận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chuyển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tiền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"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trên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victim.html.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Trong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demo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này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một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hộp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thoại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alert "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Đã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chuyển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tiền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!"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sẽ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hiện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lên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tiền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của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bạn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đã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bị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chuyển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đi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mà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bạn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biết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lý</a:t>
            </a:r>
            <a:r>
              <a:rPr lang="en-US" sz="2899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do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97409" y="0"/>
            <a:ext cx="8662313" cy="10287000"/>
          </a:xfrm>
          <a:custGeom>
            <a:avLst/>
            <a:gdLst/>
            <a:ahLst/>
            <a:cxnLst/>
            <a:rect l="l" t="t" r="r" b="b"/>
            <a:pathLst>
              <a:path w="8662313" h="10287000">
                <a:moveTo>
                  <a:pt x="0" y="0"/>
                </a:moveTo>
                <a:lnTo>
                  <a:pt x="8662313" y="0"/>
                </a:lnTo>
                <a:lnTo>
                  <a:pt x="8662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89" r="-420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3637" y="2916387"/>
            <a:ext cx="9352823" cy="20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1"/>
              </a:lnSpc>
            </a:pPr>
            <a:r>
              <a:rPr lang="en-US" sz="5475" b="1" spc="27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CÁCH PHÒNG CHỐNG VÀ CÁC BIỆN PHÁP BẢO MẬT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15670" y="1768560"/>
            <a:ext cx="1345666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</a:pPr>
            <a:endParaRPr/>
          </a:p>
          <a:p>
            <a:pPr algn="ctr">
              <a:lnSpc>
                <a:spcPts val="4103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771318" y="4004982"/>
            <a:ext cx="4779441" cy="5129606"/>
            <a:chOff x="0" y="0"/>
            <a:chExt cx="6372588" cy="6839474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6372588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Cẩn</a:t>
              </a:r>
              <a:r>
                <a:rPr lang="en-US" sz="33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3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trọng</a:t>
              </a:r>
              <a:r>
                <a:rPr lang="en-US" sz="33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3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các</a:t>
              </a:r>
              <a:r>
                <a:rPr lang="en-US" sz="33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3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liên</a:t>
              </a:r>
              <a:r>
                <a:rPr lang="en-US" sz="33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3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kết</a:t>
              </a:r>
              <a:endParaRPr lang="en-US" sz="3399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51026"/>
              <a:ext cx="6372588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Kẻ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tấn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công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thường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dùng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kỹ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thuật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này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lừa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đảo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để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dụ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người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dùng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nhấp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vào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liên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kết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độc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hại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.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Kiểm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tra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kỹ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URL,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tránh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những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liên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kết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không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tin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cậy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và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cẩn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thận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với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pop-up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hoặc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quảng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cáo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bất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0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ngờ</a:t>
              </a:r>
              <a:r>
                <a:rPr lang="en-US" sz="30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27083" y="4004982"/>
            <a:ext cx="5033833" cy="5575741"/>
            <a:chOff x="0" y="0"/>
            <a:chExt cx="6711778" cy="7434322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6711778" cy="1513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9"/>
                </a:lnSpc>
              </a:pPr>
              <a:r>
                <a:rPr lang="en-US" sz="32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Cập</a:t>
              </a:r>
              <a:r>
                <a:rPr lang="en-US" sz="32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2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nhật</a:t>
              </a:r>
              <a:r>
                <a:rPr lang="en-US" sz="32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2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trình</a:t>
              </a:r>
              <a:r>
                <a:rPr lang="en-US" sz="32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2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duyệt</a:t>
              </a:r>
              <a:r>
                <a:rPr lang="en-US" sz="32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2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và</a:t>
              </a:r>
              <a:r>
                <a:rPr lang="en-US" sz="32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2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phần</a:t>
              </a:r>
              <a:r>
                <a:rPr lang="en-US" sz="3299" b="1" dirty="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299" b="1" dirty="0" err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mềm</a:t>
              </a:r>
              <a:endParaRPr lang="en-US" sz="3299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01806"/>
              <a:ext cx="6711778" cy="5454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Các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phiên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bản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cũ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của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trình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duyệt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và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phầm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mềm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có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thể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chứa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các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lỗ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hổng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bảo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mật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mà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kẻ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tấn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công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có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thể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khai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thác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.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Hãy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bật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tính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năng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tự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động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cập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nhật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cho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trình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duyệt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cũng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như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hệ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điều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0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hành</a:t>
              </a:r>
              <a:r>
                <a:rPr lang="en-US" sz="290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34252" y="4004982"/>
            <a:ext cx="4779441" cy="5418635"/>
            <a:chOff x="0" y="0"/>
            <a:chExt cx="6372588" cy="722484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6372588" cy="1561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Sử dụng tiện ích mở rộng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58744"/>
              <a:ext cx="6372588" cy="5345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0"/>
                </a:lnSpc>
              </a:pP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Tiện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ích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mở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rộng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như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NoScript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(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dành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cho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Firefox)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có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thể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phát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hiện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và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ngăn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chặn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clickjacking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bằng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cách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cảnh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báo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về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iframe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ẩn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và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kiểm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soát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thực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thi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JavaScript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trên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các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850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trang</a:t>
              </a:r>
              <a:r>
                <a:rPr lang="en-US" sz="2850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web.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77275" y="2292435"/>
            <a:ext cx="933450" cy="933450"/>
            <a:chOff x="0" y="0"/>
            <a:chExt cx="1244600" cy="12446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C2A63"/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461689" y="349658"/>
              <a:ext cx="321222" cy="545285"/>
            </a:xfrm>
            <a:custGeom>
              <a:avLst/>
              <a:gdLst/>
              <a:ahLst/>
              <a:cxnLst/>
              <a:rect l="l" t="t" r="r" b="b"/>
              <a:pathLst>
                <a:path w="321222" h="545285">
                  <a:moveTo>
                    <a:pt x="0" y="0"/>
                  </a:moveTo>
                  <a:lnTo>
                    <a:pt x="321222" y="0"/>
                  </a:lnTo>
                  <a:lnTo>
                    <a:pt x="321222" y="545284"/>
                  </a:lnTo>
                  <a:lnTo>
                    <a:pt x="0" y="54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2694313" y="2292435"/>
            <a:ext cx="933450" cy="933450"/>
            <a:chOff x="0" y="0"/>
            <a:chExt cx="1244600" cy="124460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C2A63"/>
              </a:solidFill>
            </p:spPr>
          </p:sp>
        </p:grpSp>
        <p:sp>
          <p:nvSpPr>
            <p:cNvPr id="19" name="Freeform 19"/>
            <p:cNvSpPr/>
            <p:nvPr/>
          </p:nvSpPr>
          <p:spPr>
            <a:xfrm>
              <a:off x="324871" y="349747"/>
              <a:ext cx="594857" cy="545106"/>
            </a:xfrm>
            <a:custGeom>
              <a:avLst/>
              <a:gdLst/>
              <a:ahLst/>
              <a:cxnLst/>
              <a:rect l="l" t="t" r="r" b="b"/>
              <a:pathLst>
                <a:path w="594857" h="545106">
                  <a:moveTo>
                    <a:pt x="0" y="0"/>
                  </a:moveTo>
                  <a:lnTo>
                    <a:pt x="594858" y="0"/>
                  </a:lnTo>
                  <a:lnTo>
                    <a:pt x="594858" y="545106"/>
                  </a:lnTo>
                  <a:lnTo>
                    <a:pt x="0" y="54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4657247" y="2292435"/>
            <a:ext cx="933450" cy="933450"/>
            <a:chOff x="0" y="0"/>
            <a:chExt cx="1244600" cy="12446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C2A63"/>
              </a:solidFill>
            </p:spPr>
          </p:sp>
        </p:grpSp>
        <p:sp>
          <p:nvSpPr>
            <p:cNvPr id="23" name="Freeform 23"/>
            <p:cNvSpPr/>
            <p:nvPr/>
          </p:nvSpPr>
          <p:spPr>
            <a:xfrm>
              <a:off x="321792" y="349658"/>
              <a:ext cx="601015" cy="545285"/>
            </a:xfrm>
            <a:custGeom>
              <a:avLst/>
              <a:gdLst/>
              <a:ahLst/>
              <a:cxnLst/>
              <a:rect l="l" t="t" r="r" b="b"/>
              <a:pathLst>
                <a:path w="601015" h="545285">
                  <a:moveTo>
                    <a:pt x="0" y="0"/>
                  </a:moveTo>
                  <a:lnTo>
                    <a:pt x="601016" y="0"/>
                  </a:lnTo>
                  <a:lnTo>
                    <a:pt x="601016" y="545284"/>
                  </a:lnTo>
                  <a:lnTo>
                    <a:pt x="0" y="54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4180238" y="1016085"/>
            <a:ext cx="985526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4975" b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TỪ PHÍA NGƯỜI DÙNG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6107986" y="4004982"/>
            <a:ext cx="0" cy="5129606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2176153" y="4004982"/>
            <a:ext cx="0" cy="5129606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86588" y="774307"/>
            <a:ext cx="6649915" cy="1925858"/>
            <a:chOff x="0" y="0"/>
            <a:chExt cx="8866554" cy="2567810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8866554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DENY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72453"/>
              <a:ext cx="8866554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Lệnh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Deny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của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X-Frame-Options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chặn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hoàn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toàn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nội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dung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khỏi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việc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được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nhúng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vào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bất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kỳ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iframe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nào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bất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kể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nguồn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gốc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86588" y="3125371"/>
            <a:ext cx="6649915" cy="2383058"/>
            <a:chOff x="0" y="0"/>
            <a:chExt cx="8866554" cy="3177410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8866554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SAMEORIGIN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72453"/>
              <a:ext cx="8866554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Lệnh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SameOrigin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của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X-Frame-Options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chỉ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cho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phép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nội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dung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được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nhúng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vào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iframe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khi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yêu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cầu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đến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từ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cùng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nguồn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gốc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(domain, protocol, port)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với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trang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web.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86588" y="5937053"/>
            <a:ext cx="6649915" cy="2906298"/>
            <a:chOff x="0" y="0"/>
            <a:chExt cx="8866554" cy="38750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8866554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ALLOW-FROM uri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2453"/>
              <a:ext cx="8866554" cy="362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Chỉ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thị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Allow-From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của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X-Frame-Options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cho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phép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chỉ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định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một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URL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duy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nhất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được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phép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nhúng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nội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dung.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Tuy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nhiên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nó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đã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lỗi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thời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và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nên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thay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bằng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chỉ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thị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Content-Security-Policy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với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frame-ancestors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để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linh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hoạt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599" dirty="0" err="1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hơn</a:t>
              </a:r>
              <a:r>
                <a:rPr lang="en-US" sz="2599" dirty="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00006" y="1468155"/>
            <a:ext cx="7278179" cy="79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5625" b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TỪ PHÍA MÁY CHỦ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2259" y="3736975"/>
            <a:ext cx="6571533" cy="273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X-Frame-Options</a:t>
            </a:r>
          </a:p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tiêu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đề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bảo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mật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HTTP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giúp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ngăn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nội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dung web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bị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nhúng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trong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iframe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trái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phép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giảm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thiểu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rủi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ro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bảo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mật</a:t>
            </a:r>
            <a:r>
              <a:rPr lang="en-US" sz="3000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>
              <a:lnSpc>
                <a:spcPts val="4339"/>
              </a:lnSpc>
            </a:pPr>
            <a:endParaRPr lang="en-US" sz="3000" dirty="0">
              <a:solidFill>
                <a:srgbClr val="3F284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144000" y="983794"/>
            <a:ext cx="162052" cy="16205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C2A63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3305916"/>
            <a:ext cx="162052" cy="16205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C2A63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144000" y="6146540"/>
            <a:ext cx="162052" cy="162052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C2A63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7722" y="5915148"/>
            <a:ext cx="14832556" cy="0"/>
          </a:xfrm>
          <a:prstGeom prst="line">
            <a:avLst/>
          </a:prstGeom>
          <a:ln w="57150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970864" y="5474107"/>
            <a:ext cx="888786" cy="88878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395060" y="5485499"/>
            <a:ext cx="895491" cy="89549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252950" y="5447540"/>
            <a:ext cx="933450" cy="9334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36267" y="772460"/>
            <a:ext cx="7357981" cy="356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1"/>
              </a:lnSpc>
            </a:pPr>
            <a:r>
              <a:rPr lang="en-US" sz="2872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Frame Busting Scripts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mã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JavaScript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được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để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ngăn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web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bị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nhúng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vào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iframe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trên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khác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Chúng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kiểm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xem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đang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nằm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trong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iframe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;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nếu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script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sẽ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thoát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iframe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hiển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thị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trong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cửa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sổ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duyệt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đầy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72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đủ</a:t>
            </a:r>
            <a:r>
              <a:rPr lang="en-US" sz="2872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87184" y="361529"/>
            <a:ext cx="7662196" cy="462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8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Content-Security-Policy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(CSP)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một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danh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sách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kiểm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soát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nghiêm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ngặt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cho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duyệt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quy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định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các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tài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nguyên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được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phép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tải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trên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web.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duyệt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phân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tích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header CSP,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chứa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các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chỉ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thị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xác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định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nguồn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hợp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lệ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cho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từng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loại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tài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nguyên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(script, style, image, iframe).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Nếu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tài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nguyên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được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phê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duyệt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trình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duyệt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sẽ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chặn</a:t>
            </a:r>
            <a:endParaRPr lang="en-US" sz="2894" dirty="0">
              <a:solidFill>
                <a:srgbClr val="3F284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415257" y="4339665"/>
            <a:ext cx="0" cy="1134442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864129" y="6380990"/>
            <a:ext cx="0" cy="718669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3762538" y="4728871"/>
            <a:ext cx="0" cy="718669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4124937" y="5669473"/>
            <a:ext cx="580641" cy="38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1618" y="5730449"/>
            <a:ext cx="585021" cy="38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14765" y="5687570"/>
            <a:ext cx="6098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9929" y="7071084"/>
            <a:ext cx="11679385" cy="256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8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Double Confirmation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xác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nhận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kép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)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kỹ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thuật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bảo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mật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yêu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cầu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người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thực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hiện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hai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bước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riêng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biệt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để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xác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nhận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một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hành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động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nhằm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giảm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rủi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ro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từ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các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cuộc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tấn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công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như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Clickjacking.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Việc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này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đảm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bảo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người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phải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thực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sự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ý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thức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có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ý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định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thực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hiện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hành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động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quan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trọng</a:t>
            </a:r>
            <a:r>
              <a:rPr lang="en-US" sz="28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21363" y="4445087"/>
            <a:ext cx="162052" cy="16205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C2A6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29433" y="2835362"/>
            <a:ext cx="93021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THÀNH VIÊN  NHÓM GỒM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83657" y="3934611"/>
            <a:ext cx="4642203" cy="89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3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Trương Thị Hoài Trang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83657" y="4850895"/>
            <a:ext cx="4642203" cy="89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3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Bùi Quang Quý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3657" y="5879595"/>
            <a:ext cx="4642203" cy="89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3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Huỳnh Thị Thủy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83657" y="6825537"/>
            <a:ext cx="4642203" cy="89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3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Đặng Thị Tâm Nhi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21363" y="5361371"/>
            <a:ext cx="162052" cy="16205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C2A6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321363" y="6390071"/>
            <a:ext cx="162052" cy="16205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C2A63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321363" y="7336014"/>
            <a:ext cx="162052" cy="16205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C2A63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11" b="-1311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80536"/>
            <a:ext cx="6812146" cy="2369260"/>
            <a:chOff x="0" y="0"/>
            <a:chExt cx="1794145" cy="624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4145" cy="624003"/>
            </a:xfrm>
            <a:custGeom>
              <a:avLst/>
              <a:gdLst/>
              <a:ahLst/>
              <a:cxnLst/>
              <a:rect l="l" t="t" r="r" b="b"/>
              <a:pathLst>
                <a:path w="1794145" h="624003">
                  <a:moveTo>
                    <a:pt x="0" y="0"/>
                  </a:moveTo>
                  <a:lnTo>
                    <a:pt x="1590945" y="0"/>
                  </a:lnTo>
                  <a:lnTo>
                    <a:pt x="1794145" y="312001"/>
                  </a:lnTo>
                  <a:lnTo>
                    <a:pt x="1590945" y="624003"/>
                  </a:lnTo>
                  <a:lnTo>
                    <a:pt x="0" y="624003"/>
                  </a:lnTo>
                  <a:lnTo>
                    <a:pt x="203200" y="312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CC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1540145" cy="681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264669"/>
            <a:ext cx="6812146" cy="1988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I. Tổng  quan về clickjacking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2272" y="4336584"/>
            <a:ext cx="3812500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Khái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niệm</a:t>
            </a:r>
            <a:endParaRPr lang="en-US" sz="5199" b="1" dirty="0">
              <a:solidFill>
                <a:srgbClr val="000000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34773" y="6115233"/>
            <a:ext cx="7651195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Nguyên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lý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hoạt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động</a:t>
            </a:r>
            <a:endParaRPr lang="en-US" sz="5199" b="1" dirty="0">
              <a:solidFill>
                <a:srgbClr val="000000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46700" y="7893883"/>
            <a:ext cx="8631079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Các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hình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thức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tấn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công</a:t>
            </a:r>
            <a:endParaRPr lang="en-US" sz="5199" b="1" dirty="0">
              <a:solidFill>
                <a:srgbClr val="000000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911478" y="1235005"/>
            <a:ext cx="10539762" cy="7816990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5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6"/>
              <a:stretch>
                <a:fillRect l="-12313" r="-123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775325" y="832802"/>
            <a:ext cx="7540184" cy="8438515"/>
            <a:chOff x="0" y="0"/>
            <a:chExt cx="10053578" cy="1125135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053578" cy="2468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1" dirty="0">
                  <a:solidFill>
                    <a:srgbClr val="FEFFFD"/>
                  </a:solidFill>
                  <a:latin typeface="DejaVu Serif Bold"/>
                  <a:ea typeface="DejaVu Serif Bold"/>
                  <a:cs typeface="DejaVu Serif Bold"/>
                  <a:sym typeface="DejaVu Serif Bold"/>
                </a:rPr>
                <a:t>CLICKJACKING</a:t>
              </a:r>
            </a:p>
            <a:p>
              <a:pPr algn="l">
                <a:lnSpc>
                  <a:spcPts val="7200"/>
                </a:lnSpc>
              </a:pPr>
              <a:r>
                <a:rPr lang="en-US" sz="6000" b="1" dirty="0">
                  <a:solidFill>
                    <a:srgbClr val="FEFFFD"/>
                  </a:solidFill>
                  <a:latin typeface="DejaVu Serif Bold"/>
                  <a:ea typeface="DejaVu Serif Bold"/>
                  <a:cs typeface="DejaVu Serif Bold"/>
                  <a:sym typeface="DejaVu Serif Bold"/>
                </a:rPr>
                <a:t>LÀ GÌ?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20770"/>
              <a:ext cx="9285300" cy="7639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 dirty="0">
                  <a:solidFill>
                    <a:srgbClr val="FEFF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Clickjacking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là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một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hình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thức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tấn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công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đánh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lừa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người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dùng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nhấp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chuột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vô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ý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vào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một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đối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tượng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trên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website.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Khi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nhấp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chuột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vào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một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đối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tượng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trên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màn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hình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người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dùng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nghĩ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là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mình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đang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click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vào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đối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tượng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đó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nhưng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thực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chất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họ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đang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bị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lừa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click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vào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một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đối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tượng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khác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&gt;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đã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bị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làm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mờ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hay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ẩn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999" dirty="0" err="1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đi</a:t>
              </a:r>
              <a:r>
                <a:rPr lang="en-US" sz="2999" dirty="0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  <a:p>
              <a:pPr algn="l">
                <a:lnSpc>
                  <a:spcPts val="4199"/>
                </a:lnSpc>
              </a:pPr>
              <a:endParaRPr lang="en-US" sz="2999" dirty="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4199"/>
                </a:lnSpc>
              </a:pPr>
              <a:endParaRPr lang="en-US" sz="2999" dirty="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95668" y="7860143"/>
            <a:ext cx="14832556" cy="0"/>
          </a:xfrm>
          <a:prstGeom prst="line">
            <a:avLst/>
          </a:prstGeom>
          <a:ln w="57150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442302" y="7412398"/>
            <a:ext cx="895491" cy="89549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163005" y="7430495"/>
            <a:ext cx="895491" cy="89549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883709" y="7374439"/>
            <a:ext cx="933450" cy="9334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2906" y="4951360"/>
            <a:ext cx="6626687" cy="189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endParaRPr dirty="0"/>
          </a:p>
          <a:p>
            <a:pPr algn="l">
              <a:lnSpc>
                <a:spcPts val="3771"/>
              </a:lnSpc>
            </a:pP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Kẻ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tấn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công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lớp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phủ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vô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hình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để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che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nội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dung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thật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trên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web.</a:t>
            </a:r>
          </a:p>
          <a:p>
            <a:pPr algn="l">
              <a:lnSpc>
                <a:spcPts val="3771"/>
              </a:lnSpc>
            </a:pPr>
            <a:endParaRPr lang="en-US" sz="2694" dirty="0">
              <a:solidFill>
                <a:srgbClr val="3F284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732180" y="5256160"/>
            <a:ext cx="6626687" cy="189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Người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vô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tình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thực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hiện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hành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động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mong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muốn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như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"like"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giao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dịch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tài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chính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gửi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yêu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cầu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mà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hay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biết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890048" y="6693729"/>
            <a:ext cx="0" cy="718669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632075" y="8325986"/>
            <a:ext cx="0" cy="718669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4350434" y="6655770"/>
            <a:ext cx="0" cy="718669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53297" y="2317013"/>
            <a:ext cx="666589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0"/>
              </a:lnSpc>
            </a:pPr>
            <a:r>
              <a:rPr lang="en-US" sz="4275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NGUYÊN LÝ HOẠT ĐỘNG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97537" y="7658827"/>
            <a:ext cx="585021" cy="38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9564" y="7675445"/>
            <a:ext cx="585021" cy="38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45524" y="7614469"/>
            <a:ext cx="6098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8732" y="9134424"/>
            <a:ext cx="6626687" cy="94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Kẻ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tấn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công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lừa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người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nhấp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vào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phần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tử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ẩn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trên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web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giả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694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mạo</a:t>
            </a:r>
            <a:r>
              <a:rPr lang="en-US" sz="2694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59745" y="116447"/>
            <a:ext cx="9399122" cy="4892063"/>
            <a:chOff x="0" y="0"/>
            <a:chExt cx="1319400" cy="6867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19400" cy="686722"/>
            </a:xfrm>
            <a:custGeom>
              <a:avLst/>
              <a:gdLst/>
              <a:ahLst/>
              <a:cxnLst/>
              <a:rect l="l" t="t" r="r" b="b"/>
              <a:pathLst>
                <a:path w="1319400" h="686722">
                  <a:moveTo>
                    <a:pt x="18945" y="0"/>
                  </a:moveTo>
                  <a:lnTo>
                    <a:pt x="1300455" y="0"/>
                  </a:lnTo>
                  <a:cubicBezTo>
                    <a:pt x="1305480" y="0"/>
                    <a:pt x="1310299" y="1996"/>
                    <a:pt x="1313851" y="5549"/>
                  </a:cubicBezTo>
                  <a:cubicBezTo>
                    <a:pt x="1317404" y="9102"/>
                    <a:pt x="1319400" y="13920"/>
                    <a:pt x="1319400" y="18945"/>
                  </a:cubicBezTo>
                  <a:lnTo>
                    <a:pt x="1319400" y="667778"/>
                  </a:lnTo>
                  <a:cubicBezTo>
                    <a:pt x="1319400" y="672802"/>
                    <a:pt x="1317404" y="677621"/>
                    <a:pt x="1313851" y="681174"/>
                  </a:cubicBezTo>
                  <a:cubicBezTo>
                    <a:pt x="1310299" y="684726"/>
                    <a:pt x="1305480" y="686722"/>
                    <a:pt x="1300455" y="686722"/>
                  </a:cubicBezTo>
                  <a:lnTo>
                    <a:pt x="18945" y="686722"/>
                  </a:lnTo>
                  <a:cubicBezTo>
                    <a:pt x="13920" y="686722"/>
                    <a:pt x="9102" y="684726"/>
                    <a:pt x="5549" y="681174"/>
                  </a:cubicBezTo>
                  <a:cubicBezTo>
                    <a:pt x="1996" y="677621"/>
                    <a:pt x="0" y="672802"/>
                    <a:pt x="0" y="667778"/>
                  </a:cubicBezTo>
                  <a:lnTo>
                    <a:pt x="0" y="18945"/>
                  </a:lnTo>
                  <a:cubicBezTo>
                    <a:pt x="0" y="13920"/>
                    <a:pt x="1996" y="9102"/>
                    <a:pt x="5549" y="5549"/>
                  </a:cubicBezTo>
                  <a:cubicBezTo>
                    <a:pt x="9102" y="1996"/>
                    <a:pt x="13920" y="0"/>
                    <a:pt x="18945" y="0"/>
                  </a:cubicBezTo>
                  <a:close/>
                </a:path>
              </a:pathLst>
            </a:custGeom>
            <a:blipFill>
              <a:blip r:embed="rId2"/>
              <a:stretch>
                <a:fillRect t="-11961" b="-1196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99650" y="3105082"/>
            <a:ext cx="14832556" cy="0"/>
          </a:xfrm>
          <a:prstGeom prst="line">
            <a:avLst/>
          </a:prstGeom>
          <a:ln w="57150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346284" y="2675434"/>
            <a:ext cx="895491" cy="89549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71870" y="2699333"/>
            <a:ext cx="895491" cy="89549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444297" y="2638357"/>
            <a:ext cx="933450" cy="9334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D3F5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2779558" y="3565537"/>
            <a:ext cx="0" cy="1625880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4911022" y="3595966"/>
            <a:ext cx="42862" cy="1607783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8899434" y="3549997"/>
            <a:ext cx="42863" cy="1589807"/>
          </a:xfrm>
          <a:prstGeom prst="line">
            <a:avLst/>
          </a:prstGeom>
          <a:ln w="85725" cap="rnd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203368" y="6104203"/>
            <a:ext cx="5239688" cy="2381676"/>
          </a:xfrm>
          <a:custGeom>
            <a:avLst/>
            <a:gdLst/>
            <a:ahLst/>
            <a:cxnLst/>
            <a:rect l="l" t="t" r="r" b="b"/>
            <a:pathLst>
              <a:path w="5239688" h="2381676">
                <a:moveTo>
                  <a:pt x="0" y="0"/>
                </a:moveTo>
                <a:lnTo>
                  <a:pt x="5239688" y="0"/>
                </a:lnTo>
                <a:lnTo>
                  <a:pt x="5239688" y="2381676"/>
                </a:lnTo>
                <a:lnTo>
                  <a:pt x="0" y="2381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376887" y="6104203"/>
            <a:ext cx="5239688" cy="2381676"/>
          </a:xfrm>
          <a:custGeom>
            <a:avLst/>
            <a:gdLst/>
            <a:ahLst/>
            <a:cxnLst/>
            <a:rect l="l" t="t" r="r" b="b"/>
            <a:pathLst>
              <a:path w="5239688" h="2381676">
                <a:moveTo>
                  <a:pt x="0" y="0"/>
                </a:moveTo>
                <a:lnTo>
                  <a:pt x="5239688" y="0"/>
                </a:lnTo>
                <a:lnTo>
                  <a:pt x="5239688" y="2381676"/>
                </a:lnTo>
                <a:lnTo>
                  <a:pt x="0" y="2381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86926" y="6104203"/>
            <a:ext cx="5239688" cy="2381676"/>
          </a:xfrm>
          <a:custGeom>
            <a:avLst/>
            <a:gdLst/>
            <a:ahLst/>
            <a:cxnLst/>
            <a:rect l="l" t="t" r="r" b="b"/>
            <a:pathLst>
              <a:path w="5239688" h="2381676">
                <a:moveTo>
                  <a:pt x="0" y="0"/>
                </a:moveTo>
                <a:lnTo>
                  <a:pt x="5239688" y="0"/>
                </a:lnTo>
                <a:lnTo>
                  <a:pt x="5239688" y="2381676"/>
                </a:lnTo>
                <a:lnTo>
                  <a:pt x="0" y="2381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75603" y="5143500"/>
            <a:ext cx="695218" cy="77678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520221" y="7032257"/>
            <a:ext cx="6626687" cy="87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Frame Overlay Attack</a:t>
            </a:r>
          </a:p>
          <a:p>
            <a:pPr algn="ctr">
              <a:lnSpc>
                <a:spcPts val="3491"/>
              </a:lnSpc>
            </a:pPr>
            <a:endParaRPr lang="en-US" sz="2494" b="1" dirty="0">
              <a:solidFill>
                <a:srgbClr val="3F284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683388" y="7032257"/>
            <a:ext cx="6626687" cy="43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UI Redressing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96540" y="1321282"/>
            <a:ext cx="985526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CÁC HÌNH THỨC TẤN CÔNG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01519" y="2903766"/>
            <a:ext cx="585021" cy="38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27105" y="2886673"/>
            <a:ext cx="585021" cy="38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6111" y="2878387"/>
            <a:ext cx="6098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93427" y="7032257"/>
            <a:ext cx="6626687" cy="87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 b="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Likejacking</a:t>
            </a:r>
            <a:endParaRPr lang="en-US" sz="2494" b="1" dirty="0">
              <a:solidFill>
                <a:srgbClr val="3F284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3491"/>
              </a:lnSpc>
            </a:pPr>
            <a:endParaRPr lang="en-US" sz="2494" b="1" dirty="0">
              <a:solidFill>
                <a:srgbClr val="3F284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90036" y="5040223"/>
            <a:ext cx="695218" cy="77678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62363" y="5143500"/>
            <a:ext cx="695218" cy="776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9167" y="2213358"/>
            <a:ext cx="5060981" cy="6299568"/>
          </a:xfrm>
          <a:custGeom>
            <a:avLst/>
            <a:gdLst/>
            <a:ahLst/>
            <a:cxnLst/>
            <a:rect l="l" t="t" r="r" b="b"/>
            <a:pathLst>
              <a:path w="5060981" h="6299568">
                <a:moveTo>
                  <a:pt x="0" y="0"/>
                </a:moveTo>
                <a:lnTo>
                  <a:pt x="5060981" y="0"/>
                </a:lnTo>
                <a:lnTo>
                  <a:pt x="5060981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31670" y="2018955"/>
            <a:ext cx="6131674" cy="6763482"/>
          </a:xfrm>
          <a:custGeom>
            <a:avLst/>
            <a:gdLst/>
            <a:ahLst/>
            <a:cxnLst/>
            <a:rect l="l" t="t" r="r" b="b"/>
            <a:pathLst>
              <a:path w="6131674" h="6763482">
                <a:moveTo>
                  <a:pt x="0" y="0"/>
                </a:moveTo>
                <a:lnTo>
                  <a:pt x="6131674" y="0"/>
                </a:lnTo>
                <a:lnTo>
                  <a:pt x="6131674" y="6763482"/>
                </a:lnTo>
                <a:lnTo>
                  <a:pt x="0" y="6763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9" r="-8824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249855" y="2464579"/>
            <a:ext cx="7894145" cy="604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6"/>
              </a:lnSpc>
            </a:pPr>
            <a:r>
              <a:rPr lang="en-US" sz="3296" b="1" spc="14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Frame Overlay Attack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một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dạng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clickjacking,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sử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dụng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iframe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ẩn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trong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suốt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để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chồng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độc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hại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lên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hợp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pháp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lừa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người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nhấp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chuột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thực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hiện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hành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động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mong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muốn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như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tiết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lộ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thông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tin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cá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nhân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giao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dịch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trái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phép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7998" y="1019175"/>
            <a:ext cx="985526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4975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FRAME OVERLAY ATTACK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58307" y="5635440"/>
            <a:ext cx="11569909" cy="4398253"/>
          </a:xfrm>
          <a:custGeom>
            <a:avLst/>
            <a:gdLst/>
            <a:ahLst/>
            <a:cxnLst/>
            <a:rect l="l" t="t" r="r" b="b"/>
            <a:pathLst>
              <a:path w="11569909" h="4398253">
                <a:moveTo>
                  <a:pt x="0" y="0"/>
                </a:moveTo>
                <a:lnTo>
                  <a:pt x="11569909" y="0"/>
                </a:lnTo>
                <a:lnTo>
                  <a:pt x="11569909" y="4398253"/>
                </a:lnTo>
                <a:lnTo>
                  <a:pt x="0" y="439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653" b="-52403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5479514" y="5820365"/>
            <a:ext cx="10922464" cy="4028403"/>
          </a:xfrm>
          <a:custGeom>
            <a:avLst/>
            <a:gdLst/>
            <a:ahLst/>
            <a:cxnLst/>
            <a:rect l="l" t="t" r="r" b="b"/>
            <a:pathLst>
              <a:path w="10922464" h="4028403">
                <a:moveTo>
                  <a:pt x="0" y="0"/>
                </a:moveTo>
                <a:lnTo>
                  <a:pt x="10922463" y="0"/>
                </a:lnTo>
                <a:lnTo>
                  <a:pt x="10922463" y="4028402"/>
                </a:lnTo>
                <a:lnTo>
                  <a:pt x="0" y="4028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244" b="-524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54302" y="2109115"/>
            <a:ext cx="11134185" cy="303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3296" b="1" spc="141" dirty="0" err="1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Likejacking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dạng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clickjacking,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lừa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người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>
                <a:solidFill>
                  <a:srgbClr val="38B6FF"/>
                </a:solidFill>
                <a:latin typeface="Inter"/>
                <a:ea typeface="Inter"/>
                <a:cs typeface="Inter"/>
                <a:sym typeface="Inter"/>
              </a:rPr>
              <a:t>"Like"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trang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nội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dung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mong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muốn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trên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mạng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xã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hội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thường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qua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nội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dung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giả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mạo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Hành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động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này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lan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truyền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trên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dòng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thời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gian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thu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hút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thêm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nạn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nhân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cho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kẻ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tấn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công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7998" y="1019175"/>
            <a:ext cx="9855264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4975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LIKEJACKING</a:t>
            </a:r>
          </a:p>
          <a:p>
            <a:pPr algn="l">
              <a:lnSpc>
                <a:spcPts val="5970"/>
              </a:lnSpc>
            </a:pPr>
            <a:endParaRPr lang="en-US" sz="4975" b="1" dirty="0">
              <a:solidFill>
                <a:srgbClr val="3F284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3990" y="2407601"/>
            <a:ext cx="9836488" cy="5742869"/>
          </a:xfrm>
          <a:custGeom>
            <a:avLst/>
            <a:gdLst/>
            <a:ahLst/>
            <a:cxnLst/>
            <a:rect l="l" t="t" r="r" b="b"/>
            <a:pathLst>
              <a:path w="9836488" h="5742869">
                <a:moveTo>
                  <a:pt x="0" y="0"/>
                </a:moveTo>
                <a:lnTo>
                  <a:pt x="9836488" y="0"/>
                </a:lnTo>
                <a:lnTo>
                  <a:pt x="9836488" y="5742869"/>
                </a:lnTo>
                <a:lnTo>
                  <a:pt x="0" y="5742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22" t="-64716" b="-36748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430265" y="2581682"/>
            <a:ext cx="9643939" cy="5427106"/>
          </a:xfrm>
          <a:custGeom>
            <a:avLst/>
            <a:gdLst/>
            <a:ahLst/>
            <a:cxnLst/>
            <a:rect l="l" t="t" r="r" b="b"/>
            <a:pathLst>
              <a:path w="9643939" h="5427106">
                <a:moveTo>
                  <a:pt x="0" y="0"/>
                </a:moveTo>
                <a:lnTo>
                  <a:pt x="9643938" y="0"/>
                </a:lnTo>
                <a:lnTo>
                  <a:pt x="9643938" y="5427107"/>
                </a:lnTo>
                <a:lnTo>
                  <a:pt x="0" y="5427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1" t="-1739" r="-89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5681" y="2035626"/>
            <a:ext cx="7699742" cy="670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2"/>
              </a:lnSpc>
            </a:pPr>
            <a:r>
              <a:rPr lang="en-US" sz="3296" b="1" spc="14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UI Redressing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hay "UI Redress Attack,"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là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kỹ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thuật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lừa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đảo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thay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đổi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giao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diện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để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người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vô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tình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thực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hiện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hành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động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mong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muốn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như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tiết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lộ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thông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tin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nhạy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cảm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nhấp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vào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liên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kết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độc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hại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hoặc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chia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sẻ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nội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dung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không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mong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96" spc="141" dirty="0" err="1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muốn</a:t>
            </a:r>
            <a:r>
              <a:rPr lang="en-US" sz="3296" spc="141" dirty="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36862" y="590550"/>
            <a:ext cx="985526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0"/>
              </a:lnSpc>
            </a:pPr>
            <a:r>
              <a:rPr lang="en-US" sz="5675" b="1" dirty="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UI REDRESSING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1394</Words>
  <Application>Microsoft Office PowerPoint</Application>
  <PresentationFormat>Custom</PresentationFormat>
  <Paragraphs>96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Inter</vt:lpstr>
      <vt:lpstr>Noto Serif Display Bold</vt:lpstr>
      <vt:lpstr>Arial</vt:lpstr>
      <vt:lpstr>Noto Serif Display</vt:lpstr>
      <vt:lpstr>Noto Sans Bold</vt:lpstr>
      <vt:lpstr>Inter Bold</vt:lpstr>
      <vt:lpstr>DejaVu Serif</vt:lpstr>
      <vt:lpstr>DejaVu Serif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Công nghệ 5G</dc:title>
  <cp:lastModifiedBy>Thuỷ Huỳnh Thị</cp:lastModifiedBy>
  <cp:revision>5</cp:revision>
  <dcterms:created xsi:type="dcterms:W3CDTF">2006-08-16T00:00:00Z</dcterms:created>
  <dcterms:modified xsi:type="dcterms:W3CDTF">2025-01-08T04:22:14Z</dcterms:modified>
  <dc:identifier>DAGap4LAaBg</dc:identifier>
</cp:coreProperties>
</file>